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algin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Raleway" pitchFamily="2" charset="0"/>
      <p:regular r:id="rId20"/>
    </p:embeddedFont>
    <p:embeddedFont>
      <p:font typeface="Raleway Bold" panose="020B0604020202020204" charset="0"/>
      <p:regular r:id="rId21"/>
    </p:embeddedFont>
    <p:embeddedFont>
      <p:font typeface="Times New Roman Bold" panose="02020803070505020304" pitchFamily="18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273796" y="404947"/>
            <a:ext cx="19561796" cy="4366108"/>
            <a:chOff x="0" y="0"/>
            <a:chExt cx="5152078" cy="11499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52078" cy="1149921"/>
            </a:xfrm>
            <a:custGeom>
              <a:avLst/>
              <a:gdLst/>
              <a:ahLst/>
              <a:cxnLst/>
              <a:rect l="l" t="t" r="r" b="b"/>
              <a:pathLst>
                <a:path w="5152078" h="1149921">
                  <a:moveTo>
                    <a:pt x="0" y="0"/>
                  </a:moveTo>
                  <a:lnTo>
                    <a:pt x="5152078" y="0"/>
                  </a:lnTo>
                  <a:lnTo>
                    <a:pt x="5152078" y="1149921"/>
                  </a:lnTo>
                  <a:lnTo>
                    <a:pt x="0" y="114992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52078" cy="118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639114" y="8525769"/>
            <a:ext cx="658934" cy="377390"/>
          </a:xfrm>
          <a:custGeom>
            <a:avLst/>
            <a:gdLst/>
            <a:ahLst/>
            <a:cxnLst/>
            <a:rect l="l" t="t" r="r" b="b"/>
            <a:pathLst>
              <a:path w="658934" h="377390">
                <a:moveTo>
                  <a:pt x="0" y="0"/>
                </a:moveTo>
                <a:lnTo>
                  <a:pt x="658935" y="0"/>
                </a:lnTo>
                <a:lnTo>
                  <a:pt x="658935" y="377390"/>
                </a:lnTo>
                <a:lnTo>
                  <a:pt x="0" y="377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530462" y="1099277"/>
            <a:ext cx="9270999" cy="220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47"/>
              </a:lnSpc>
              <a:spcBef>
                <a:spcPct val="0"/>
              </a:spcBef>
            </a:pPr>
            <a:r>
              <a:rPr lang="en-US" sz="12891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Real Estate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1946" y="3229292"/>
            <a:ext cx="620828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71946" y="5932234"/>
            <a:ext cx="3749720" cy="52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5"/>
              </a:lnSpc>
              <a:spcBef>
                <a:spcPct val="0"/>
              </a:spcBef>
            </a:pPr>
            <a:r>
              <a:rPr lang="en-US" sz="2975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Team : ZOOKEEPER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1946" y="5490038"/>
            <a:ext cx="2616949" cy="51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5"/>
              </a:lnSpc>
              <a:spcBef>
                <a:spcPct val="0"/>
              </a:spcBef>
            </a:pPr>
            <a:r>
              <a:rPr lang="en-US" sz="297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Presented by 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30462" y="5598793"/>
            <a:ext cx="47625" cy="2600224"/>
            <a:chOff x="0" y="0"/>
            <a:chExt cx="12543" cy="6848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43" cy="684833"/>
            </a:xfrm>
            <a:custGeom>
              <a:avLst/>
              <a:gdLst/>
              <a:ahLst/>
              <a:cxnLst/>
              <a:rect l="l" t="t" r="r" b="b"/>
              <a:pathLst>
                <a:path w="12543" h="684833">
                  <a:moveTo>
                    <a:pt x="0" y="0"/>
                  </a:moveTo>
                  <a:lnTo>
                    <a:pt x="12543" y="0"/>
                  </a:lnTo>
                  <a:lnTo>
                    <a:pt x="12543" y="684833"/>
                  </a:lnTo>
                  <a:lnTo>
                    <a:pt x="0" y="6848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543" cy="732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71946" y="6732963"/>
            <a:ext cx="7499441" cy="142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0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Lead : Dheeraj Soni (30080254)</a:t>
            </a:r>
          </a:p>
          <a:p>
            <a:pPr algn="l">
              <a:lnSpc>
                <a:spcPts val="2888"/>
              </a:lnSpc>
            </a:pPr>
            <a:r>
              <a:rPr lang="en-US" sz="20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Member: Abhishek Tiwari (30080269)</a:t>
            </a:r>
          </a:p>
          <a:p>
            <a:pPr algn="l">
              <a:lnSpc>
                <a:spcPts val="2888"/>
              </a:lnSpc>
            </a:pPr>
            <a:r>
              <a:rPr lang="en-US" sz="20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Member: Kratika Ghadge (30080319)</a:t>
            </a:r>
          </a:p>
          <a:p>
            <a:pPr algn="l">
              <a:lnSpc>
                <a:spcPts val="2888"/>
              </a:lnSpc>
              <a:spcBef>
                <a:spcPct val="0"/>
              </a:spcBef>
            </a:pPr>
            <a:r>
              <a:rPr lang="en-US" sz="206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Member: Mrunal Thakre (30080261)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5FBF203-2731-C21F-92F9-B112E7B09262}"/>
              </a:ext>
            </a:extLst>
          </p:cNvPr>
          <p:cNvSpPr txBox="1"/>
          <p:nvPr/>
        </p:nvSpPr>
        <p:spPr>
          <a:xfrm>
            <a:off x="6621935" y="5524500"/>
            <a:ext cx="5341465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5"/>
              </a:lnSpc>
              <a:spcBef>
                <a:spcPct val="0"/>
              </a:spcBef>
            </a:pPr>
            <a:r>
              <a:rPr lang="en-US" sz="2975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Mentor : </a:t>
            </a:r>
            <a:r>
              <a:rPr lang="en-US" sz="2975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VenkataSbilla</a:t>
            </a:r>
            <a:r>
              <a:rPr lang="en-US" sz="2975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448" y="1866526"/>
            <a:ext cx="7860609" cy="3622832"/>
          </a:xfrm>
          <a:custGeom>
            <a:avLst/>
            <a:gdLst/>
            <a:ahLst/>
            <a:cxnLst/>
            <a:rect l="l" t="t" r="r" b="b"/>
            <a:pathLst>
              <a:path w="7860609" h="3622832">
                <a:moveTo>
                  <a:pt x="0" y="0"/>
                </a:moveTo>
                <a:lnTo>
                  <a:pt x="7860609" y="0"/>
                </a:lnTo>
                <a:lnTo>
                  <a:pt x="7860609" y="3622832"/>
                </a:lnTo>
                <a:lnTo>
                  <a:pt x="0" y="3622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36071" y="5619362"/>
            <a:ext cx="10607939" cy="3018092"/>
          </a:xfrm>
          <a:custGeom>
            <a:avLst/>
            <a:gdLst/>
            <a:ahLst/>
            <a:cxnLst/>
            <a:rect l="l" t="t" r="r" b="b"/>
            <a:pathLst>
              <a:path w="10607939" h="3018092">
                <a:moveTo>
                  <a:pt x="0" y="0"/>
                </a:moveTo>
                <a:lnTo>
                  <a:pt x="10607939" y="0"/>
                </a:lnTo>
                <a:lnTo>
                  <a:pt x="10607939" y="3018092"/>
                </a:lnTo>
                <a:lnTo>
                  <a:pt x="0" y="3018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0" r="-58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98273" y="2413560"/>
            <a:ext cx="3486911" cy="2500370"/>
          </a:xfrm>
          <a:custGeom>
            <a:avLst/>
            <a:gdLst/>
            <a:ahLst/>
            <a:cxnLst/>
            <a:rect l="l" t="t" r="r" b="b"/>
            <a:pathLst>
              <a:path w="3486911" h="2500370">
                <a:moveTo>
                  <a:pt x="0" y="0"/>
                </a:moveTo>
                <a:lnTo>
                  <a:pt x="3486911" y="0"/>
                </a:lnTo>
                <a:lnTo>
                  <a:pt x="3486911" y="2500370"/>
                </a:lnTo>
                <a:lnTo>
                  <a:pt x="0" y="2500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9549" y="526417"/>
            <a:ext cx="746236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What is the average of the villas price by garden wise</a:t>
            </a:r>
          </a:p>
        </p:txBody>
      </p:sp>
      <p:sp>
        <p:nvSpPr>
          <p:cNvPr id="7" name="Freeform 7"/>
          <p:cNvSpPr/>
          <p:nvPr/>
        </p:nvSpPr>
        <p:spPr>
          <a:xfrm>
            <a:off x="11305935" y="5435064"/>
            <a:ext cx="5283625" cy="3823236"/>
          </a:xfrm>
          <a:custGeom>
            <a:avLst/>
            <a:gdLst/>
            <a:ahLst/>
            <a:cxnLst/>
            <a:rect l="l" t="t" r="r" b="b"/>
            <a:pathLst>
              <a:path w="5283625" h="3823236">
                <a:moveTo>
                  <a:pt x="0" y="0"/>
                </a:moveTo>
                <a:lnTo>
                  <a:pt x="5283625" y="0"/>
                </a:lnTo>
                <a:lnTo>
                  <a:pt x="5283625" y="3823236"/>
                </a:lnTo>
                <a:lnTo>
                  <a:pt x="0" y="3823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5" r="-325" b="-41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8315869" y="1838132"/>
            <a:ext cx="5698126" cy="3651226"/>
          </a:xfrm>
          <a:custGeom>
            <a:avLst/>
            <a:gdLst/>
            <a:ahLst/>
            <a:cxnLst/>
            <a:rect l="l" t="t" r="r" b="b"/>
            <a:pathLst>
              <a:path w="5698126" h="3651226">
                <a:moveTo>
                  <a:pt x="0" y="0"/>
                </a:moveTo>
                <a:lnTo>
                  <a:pt x="5698126" y="0"/>
                </a:lnTo>
                <a:lnTo>
                  <a:pt x="5698126" y="3651226"/>
                </a:lnTo>
                <a:lnTo>
                  <a:pt x="0" y="3651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715" y="1841688"/>
            <a:ext cx="5103544" cy="8007217"/>
          </a:xfrm>
          <a:custGeom>
            <a:avLst/>
            <a:gdLst/>
            <a:ahLst/>
            <a:cxnLst/>
            <a:rect l="l" t="t" r="r" b="b"/>
            <a:pathLst>
              <a:path w="5103544" h="8007217">
                <a:moveTo>
                  <a:pt x="0" y="0"/>
                </a:moveTo>
                <a:lnTo>
                  <a:pt x="5103543" y="0"/>
                </a:lnTo>
                <a:lnTo>
                  <a:pt x="5103543" y="8007217"/>
                </a:lnTo>
                <a:lnTo>
                  <a:pt x="0" y="8007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3" r="-2961" b="-402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8129" y="671526"/>
            <a:ext cx="13895904" cy="3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8"/>
              </a:lnSpc>
              <a:spcBef>
                <a:spcPct val="0"/>
              </a:spcBef>
            </a:pPr>
            <a:r>
              <a:rPr lang="en-US" sz="20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6. What is the all total price of villa and house and find the difference between the 1990 and 2020  (Using Hive)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00158" y="1399331"/>
            <a:ext cx="10357256" cy="374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hadoop fs -mkdir /user/training/RealEstate</a:t>
            </a:r>
          </a:p>
          <a:p>
            <a:pPr algn="l">
              <a:lnSpc>
                <a:spcPts val="2300"/>
              </a:lnSpc>
            </a:pPr>
            <a:endParaRPr lang="en-US" sz="164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hadoop fs -put /home/training/Desktop/house_apartment_cleaned_data.csv  /user/training/Realestate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  <a:endParaRPr lang="en-US" sz="164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hadoop fs -ls /user/training/RealEstate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  <a:endParaRPr lang="en-US" sz="164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hive&gt; {Create table house_apartment}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  <a:endParaRPr lang="en-US" sz="164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hive&gt;load data inpath ‘RealEstate/house_apartment_cleaned_data.csv into table house_apartment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  <a:endParaRPr lang="en-US" sz="164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hive&gt; select * from house_apartment</a:t>
            </a:r>
          </a:p>
          <a:p>
            <a:pPr algn="l">
              <a:lnSpc>
                <a:spcPts val="2300"/>
              </a:lnSpc>
              <a:spcBef>
                <a:spcPct val="0"/>
              </a:spcBef>
            </a:pPr>
            <a:endParaRPr lang="en-US" sz="164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300"/>
              </a:lnSpc>
              <a:spcBef>
                <a:spcPct val="0"/>
              </a:spcBef>
            </a:pPr>
            <a:endParaRPr lang="en-US" sz="164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56339" y="5401859"/>
            <a:ext cx="4831880" cy="430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subtype_of_property,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construction_year,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SUM(price) AS total_price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house_apartment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subtype_of_property IN ('house', 'villa')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AND construction_year IN (1990, 2020)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r>
              <a:rPr lang="en-US" sz="1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subtype_of_property, construction_year;</a:t>
            </a:r>
          </a:p>
          <a:p>
            <a:pPr algn="l">
              <a:lnSpc>
                <a:spcPts val="2460"/>
              </a:lnSpc>
              <a:spcBef>
                <a:spcPct val="0"/>
              </a:spcBef>
            </a:pPr>
            <a:endParaRPr lang="en-US" sz="175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460"/>
              </a:lnSpc>
              <a:spcBef>
                <a:spcPct val="0"/>
              </a:spcBef>
            </a:pPr>
            <a:endParaRPr lang="en-US" sz="175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460"/>
              </a:lnSpc>
              <a:spcBef>
                <a:spcPct val="0"/>
              </a:spcBef>
            </a:pPr>
            <a:endParaRPr lang="en-US" sz="175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08138" y="5402503"/>
            <a:ext cx="7880877" cy="385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SUM(CASE WHEN construction_year = 1990 THEN price ELSE 0 END) AS total_price_1990,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SUM(CASE WHEN construction_year = 2020 THEN price ELSE 0 END) AS total_price_2020,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ABS(SUM(CASE WHEN construction_year = 2020 THEN price ELSE 0 END) -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SUM(CASE WHEN construction_year = 1990 THEN price ELSE 0 END))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AS price_difference_2020_vs_1990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house_apartment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subtype_of_property IN ('house', 'villa')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AND construction_year IN (1990, 2020);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004" y="1028700"/>
            <a:ext cx="6127948" cy="4351295"/>
          </a:xfrm>
          <a:custGeom>
            <a:avLst/>
            <a:gdLst/>
            <a:ahLst/>
            <a:cxnLst/>
            <a:rect l="l" t="t" r="r" b="b"/>
            <a:pathLst>
              <a:path w="6127948" h="4351295">
                <a:moveTo>
                  <a:pt x="0" y="0"/>
                </a:moveTo>
                <a:lnTo>
                  <a:pt x="6127948" y="0"/>
                </a:lnTo>
                <a:lnTo>
                  <a:pt x="6127948" y="4351295"/>
                </a:lnTo>
                <a:lnTo>
                  <a:pt x="0" y="4351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7" t="-25055" r="-15613" b="-110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73330">
            <a:off x="773366" y="5467547"/>
            <a:ext cx="6221224" cy="4568163"/>
          </a:xfrm>
          <a:custGeom>
            <a:avLst/>
            <a:gdLst/>
            <a:ahLst/>
            <a:cxnLst/>
            <a:rect l="l" t="t" r="r" b="b"/>
            <a:pathLst>
              <a:path w="6221224" h="4568163">
                <a:moveTo>
                  <a:pt x="94670" y="0"/>
                </a:moveTo>
                <a:lnTo>
                  <a:pt x="6221224" y="130705"/>
                </a:lnTo>
                <a:lnTo>
                  <a:pt x="6126554" y="4568163"/>
                </a:lnTo>
                <a:lnTo>
                  <a:pt x="0" y="4437457"/>
                </a:lnTo>
                <a:lnTo>
                  <a:pt x="94670" y="0"/>
                </a:lnTo>
                <a:close/>
              </a:path>
            </a:pathLst>
          </a:custGeom>
          <a:blipFill>
            <a:blip r:embed="rId3"/>
            <a:stretch>
              <a:fillRect l="-16997" t="-17649" r="-7128" b="-91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0" y="516892"/>
            <a:ext cx="13895904" cy="3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8"/>
              </a:lnSpc>
              <a:spcBef>
                <a:spcPct val="0"/>
              </a:spcBef>
            </a:pPr>
            <a:r>
              <a:rPr lang="en-US" sz="20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6. What is the all total price of villa and house and find the difference between the 1990 and 2020</a:t>
            </a:r>
          </a:p>
        </p:txBody>
      </p:sp>
      <p:sp>
        <p:nvSpPr>
          <p:cNvPr id="5" name="Freeform 5"/>
          <p:cNvSpPr/>
          <p:nvPr/>
        </p:nvSpPr>
        <p:spPr>
          <a:xfrm>
            <a:off x="7180032" y="1507062"/>
            <a:ext cx="10744253" cy="8050665"/>
          </a:xfrm>
          <a:custGeom>
            <a:avLst/>
            <a:gdLst/>
            <a:ahLst/>
            <a:cxnLst/>
            <a:rect l="l" t="t" r="r" b="b"/>
            <a:pathLst>
              <a:path w="10744253" h="8050665">
                <a:moveTo>
                  <a:pt x="0" y="0"/>
                </a:moveTo>
                <a:lnTo>
                  <a:pt x="10744253" y="0"/>
                </a:lnTo>
                <a:lnTo>
                  <a:pt x="10744253" y="8050665"/>
                </a:lnTo>
                <a:lnTo>
                  <a:pt x="0" y="8050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1099" y="2677388"/>
            <a:ext cx="21933920" cy="5896144"/>
            <a:chOff x="0" y="0"/>
            <a:chExt cx="5776835" cy="1552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76835" cy="1552894"/>
            </a:xfrm>
            <a:custGeom>
              <a:avLst/>
              <a:gdLst/>
              <a:ahLst/>
              <a:cxnLst/>
              <a:rect l="l" t="t" r="r" b="b"/>
              <a:pathLst>
                <a:path w="5776835" h="1552894">
                  <a:moveTo>
                    <a:pt x="0" y="0"/>
                  </a:moveTo>
                  <a:lnTo>
                    <a:pt x="5776835" y="0"/>
                  </a:lnTo>
                  <a:lnTo>
                    <a:pt x="5776835" y="1552894"/>
                  </a:lnTo>
                  <a:lnTo>
                    <a:pt x="0" y="1552894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46000"/>
                  </a:srgbClr>
                </a:gs>
                <a:gs pos="100000">
                  <a:srgbClr val="FFFFFF">
                    <a:alpha val="4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776835" cy="1590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45978" y="1036212"/>
            <a:ext cx="3107944" cy="2384641"/>
          </a:xfrm>
          <a:custGeom>
            <a:avLst/>
            <a:gdLst/>
            <a:ahLst/>
            <a:cxnLst/>
            <a:rect l="l" t="t" r="r" b="b"/>
            <a:pathLst>
              <a:path w="3107944" h="2384641">
                <a:moveTo>
                  <a:pt x="0" y="0"/>
                </a:moveTo>
                <a:lnTo>
                  <a:pt x="3107944" y="0"/>
                </a:lnTo>
                <a:lnTo>
                  <a:pt x="3107944" y="2384641"/>
                </a:lnTo>
                <a:lnTo>
                  <a:pt x="0" y="238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039472" y="1488631"/>
            <a:ext cx="8035443" cy="73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Key Insights &amp; Findings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935379"/>
            <a:ext cx="15102409" cy="502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endParaRPr/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Leveraged PySpark, Spark Scala, and Hive to solve real-world real estate problems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Discovered key patterns such as: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🏠 Most expensive &amp; cheapest property subtypes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📍 Localities with highest number of villas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📈 Price variation across years &amp; renovation status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🛋️ Distribution of features like open fire, terrace, garden, and pool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Big Data tools enabled efficient handling of large datasets and extraction of actionable insights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984021" y="-538814"/>
            <a:ext cx="19561796" cy="11693858"/>
            <a:chOff x="0" y="0"/>
            <a:chExt cx="5152078" cy="3079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52078" cy="3079864"/>
            </a:xfrm>
            <a:custGeom>
              <a:avLst/>
              <a:gdLst/>
              <a:ahLst/>
              <a:cxnLst/>
              <a:rect l="l" t="t" r="r" b="b"/>
              <a:pathLst>
                <a:path w="5152078" h="3079864">
                  <a:moveTo>
                    <a:pt x="0" y="0"/>
                  </a:moveTo>
                  <a:lnTo>
                    <a:pt x="5152078" y="0"/>
                  </a:lnTo>
                  <a:lnTo>
                    <a:pt x="5152078" y="3079864"/>
                  </a:lnTo>
                  <a:lnTo>
                    <a:pt x="0" y="3079864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52078" cy="311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5639114" y="8525769"/>
            <a:ext cx="658934" cy="377390"/>
          </a:xfrm>
          <a:custGeom>
            <a:avLst/>
            <a:gdLst/>
            <a:ahLst/>
            <a:cxnLst/>
            <a:rect l="l" t="t" r="r" b="b"/>
            <a:pathLst>
              <a:path w="658934" h="377390">
                <a:moveTo>
                  <a:pt x="658935" y="0"/>
                </a:moveTo>
                <a:lnTo>
                  <a:pt x="0" y="0"/>
                </a:lnTo>
                <a:lnTo>
                  <a:pt x="0" y="377390"/>
                </a:lnTo>
                <a:lnTo>
                  <a:pt x="658935" y="377390"/>
                </a:lnTo>
                <a:lnTo>
                  <a:pt x="6589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367877" y="1292301"/>
            <a:ext cx="6858000" cy="512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4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Canva Sans" panose="020B0604020202020204" charset="0"/>
                <a:ea typeface="Raleway Bold"/>
                <a:cs typeface="Raleway Bold"/>
                <a:sym typeface="Raleway Bold"/>
              </a:rPr>
              <a:t>Acknowledgement</a:t>
            </a:r>
            <a:endParaRPr lang="en-US" sz="5600" b="1" dirty="0">
              <a:solidFill>
                <a:srgbClr val="000000"/>
              </a:solidFill>
              <a:latin typeface="Canva Sans" panose="020B0604020202020204" charset="0"/>
              <a:ea typeface="Raleway"/>
              <a:cs typeface="Raleway"/>
              <a:sym typeface="Raleway"/>
            </a:endParaRPr>
          </a:p>
        </p:txBody>
      </p:sp>
      <p:sp>
        <p:nvSpPr>
          <p:cNvPr id="9" name="TextBox 9"/>
          <p:cNvSpPr txBox="1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A515D-602A-C9E1-29C3-29EE23951DD5}"/>
              </a:ext>
            </a:extLst>
          </p:cNvPr>
          <p:cNvSpPr txBox="1"/>
          <p:nvPr/>
        </p:nvSpPr>
        <p:spPr>
          <a:xfrm>
            <a:off x="127438" y="3086100"/>
            <a:ext cx="100747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solidFill>
                  <a:srgbClr val="42424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extend our heartfelt gratitude to Venkat Sir for his exceptional guidance and dedication. Thank you for teaching us so many big data technologies in such a short span of time. Your expertise and patience have been invaluable to our learning journey.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person in a suit holding a blue folder&#10;&#10;AI-generated content may be incorrect.">
            <a:extLst>
              <a:ext uri="{FF2B5EF4-FFF2-40B4-BE49-F238E27FC236}">
                <a16:creationId xmlns:a16="http://schemas.microsoft.com/office/drawing/2014/main" id="{322BF0D9-24D3-1094-5532-E015ED074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718" y="2552414"/>
            <a:ext cx="5105963" cy="51821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D69B-1F36-E8A6-4401-2C52F0CF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7A3F6E-AE93-3318-A674-CEB4C24E32FB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36B616-6300-889E-A5A1-DE7DB008B9D6}"/>
              </a:ext>
            </a:extLst>
          </p:cNvPr>
          <p:cNvGrpSpPr/>
          <p:nvPr/>
        </p:nvGrpSpPr>
        <p:grpSpPr>
          <a:xfrm>
            <a:off x="-984021" y="-538814"/>
            <a:ext cx="19561796" cy="11693858"/>
            <a:chOff x="0" y="0"/>
            <a:chExt cx="5152078" cy="307986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F5CE10F-FB94-F78F-2CAD-FF21814895E0}"/>
                </a:ext>
              </a:extLst>
            </p:cNvPr>
            <p:cNvSpPr/>
            <p:nvPr/>
          </p:nvSpPr>
          <p:spPr>
            <a:xfrm>
              <a:off x="0" y="0"/>
              <a:ext cx="5152078" cy="3079864"/>
            </a:xfrm>
            <a:custGeom>
              <a:avLst/>
              <a:gdLst/>
              <a:ahLst/>
              <a:cxnLst/>
              <a:rect l="l" t="t" r="r" b="b"/>
              <a:pathLst>
                <a:path w="5152078" h="3079864">
                  <a:moveTo>
                    <a:pt x="0" y="0"/>
                  </a:moveTo>
                  <a:lnTo>
                    <a:pt x="5152078" y="0"/>
                  </a:lnTo>
                  <a:lnTo>
                    <a:pt x="5152078" y="3079864"/>
                  </a:lnTo>
                  <a:lnTo>
                    <a:pt x="0" y="3079864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5D9361-2F6E-A57D-FE6A-6350F8B178D0}"/>
                </a:ext>
              </a:extLst>
            </p:cNvPr>
            <p:cNvSpPr txBox="1"/>
            <p:nvPr/>
          </p:nvSpPr>
          <p:spPr>
            <a:xfrm>
              <a:off x="0" y="-38100"/>
              <a:ext cx="5152078" cy="311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380C99E-F87B-245F-1A29-B6467F72A11B}"/>
              </a:ext>
            </a:extLst>
          </p:cNvPr>
          <p:cNvSpPr/>
          <p:nvPr/>
        </p:nvSpPr>
        <p:spPr>
          <a:xfrm flipH="1">
            <a:off x="15639114" y="8525769"/>
            <a:ext cx="658934" cy="377390"/>
          </a:xfrm>
          <a:custGeom>
            <a:avLst/>
            <a:gdLst/>
            <a:ahLst/>
            <a:cxnLst/>
            <a:rect l="l" t="t" r="r" b="b"/>
            <a:pathLst>
              <a:path w="658934" h="377390">
                <a:moveTo>
                  <a:pt x="658935" y="0"/>
                </a:moveTo>
                <a:lnTo>
                  <a:pt x="0" y="0"/>
                </a:lnTo>
                <a:lnTo>
                  <a:pt x="0" y="377390"/>
                </a:lnTo>
                <a:lnTo>
                  <a:pt x="658935" y="377390"/>
                </a:lnTo>
                <a:lnTo>
                  <a:pt x="6589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1D9AC86-C312-A9A4-1849-9BA5F979E5A1}"/>
              </a:ext>
            </a:extLst>
          </p:cNvPr>
          <p:cNvSpPr txBox="1"/>
          <p:nvPr/>
        </p:nvSpPr>
        <p:spPr>
          <a:xfrm>
            <a:off x="1969022" y="2557576"/>
            <a:ext cx="10374858" cy="220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47"/>
              </a:lnSpc>
              <a:spcBef>
                <a:spcPct val="0"/>
              </a:spcBef>
            </a:pPr>
            <a:r>
              <a:rPr lang="en-US" sz="12891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Thank You.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D5AE3A2-712D-EDD7-0653-10A0805C2054}"/>
              </a:ext>
            </a:extLst>
          </p:cNvPr>
          <p:cNvSpPr txBox="1"/>
          <p:nvPr/>
        </p:nvSpPr>
        <p:spPr>
          <a:xfrm>
            <a:off x="2236088" y="4903318"/>
            <a:ext cx="6208284" cy="40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8"/>
              </a:lnSpc>
              <a:spcBef>
                <a:spcPct val="0"/>
              </a:spcBef>
            </a:pPr>
            <a:r>
              <a:rPr lang="en-US" sz="2463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8F307EF-9597-655F-C8E9-23D2128E0A92}"/>
              </a:ext>
            </a:extLst>
          </p:cNvPr>
          <p:cNvSpPr txBox="1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15</a:t>
            </a:r>
          </a:p>
        </p:txBody>
      </p:sp>
    </p:spTree>
    <p:extLst>
      <p:ext uri="{BB962C8B-B14F-4D97-AF65-F5344CB8AC3E}">
        <p14:creationId xmlns:p14="http://schemas.microsoft.com/office/powerpoint/2010/main" val="391587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6898" y="2424041"/>
            <a:ext cx="19561796" cy="6035730"/>
            <a:chOff x="0" y="0"/>
            <a:chExt cx="5152078" cy="1589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2078" cy="1589657"/>
            </a:xfrm>
            <a:custGeom>
              <a:avLst/>
              <a:gdLst/>
              <a:ahLst/>
              <a:cxnLst/>
              <a:rect l="l" t="t" r="r" b="b"/>
              <a:pathLst>
                <a:path w="5152078" h="1589657">
                  <a:moveTo>
                    <a:pt x="0" y="0"/>
                  </a:moveTo>
                  <a:lnTo>
                    <a:pt x="5152078" y="0"/>
                  </a:lnTo>
                  <a:lnTo>
                    <a:pt x="5152078" y="1589657"/>
                  </a:lnTo>
                  <a:lnTo>
                    <a:pt x="0" y="158965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8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52078" cy="1627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78920" y="914400"/>
            <a:ext cx="15622418" cy="371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 &amp; Agenda</a:t>
            </a:r>
          </a:p>
          <a:p>
            <a:pPr algn="ctr">
              <a:lnSpc>
                <a:spcPts val="11013"/>
              </a:lnSpc>
            </a:pPr>
            <a:endParaRPr lang="en-US" sz="56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11013"/>
              </a:lnSpc>
              <a:spcBef>
                <a:spcPct val="0"/>
              </a:spcBef>
            </a:pPr>
            <a:endParaRPr lang="en-US" sz="56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47404" y="2366891"/>
            <a:ext cx="14993191" cy="507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Analyzed a large-scale real estate dataset to uncover pricing trends, construction patterns, and amenity influences using Big Data tools like PySpark, Spark Scala, and Hive.</a:t>
            </a:r>
          </a:p>
          <a:p>
            <a:pPr algn="l">
              <a:lnSpc>
                <a:spcPts val="3677"/>
              </a:lnSpc>
            </a:pPr>
            <a:endParaRPr lang="en-US" sz="2626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presentation covers:</a:t>
            </a:r>
          </a:p>
          <a:p>
            <a:pPr marL="567083" lvl="1" indent="-283542" algn="l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🎯 Objective &amp; Problem Statement</a:t>
            </a:r>
          </a:p>
          <a:p>
            <a:pPr marL="567083" lvl="1" indent="-283542" algn="l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🛠️ Technologies Used</a:t>
            </a:r>
          </a:p>
          <a:p>
            <a:pPr marL="567083" lvl="1" indent="-283542" algn="l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🏗️ Big Data Architecture</a:t>
            </a:r>
          </a:p>
          <a:p>
            <a:pPr marL="567083" lvl="1" indent="-283542" algn="l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🧹 Data Cleaning Process</a:t>
            </a:r>
          </a:p>
          <a:p>
            <a:pPr marL="567083" lvl="1" indent="-283542" algn="l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👥 User Stories</a:t>
            </a:r>
          </a:p>
          <a:p>
            <a:pPr marL="567083" lvl="1" indent="-283542" algn="l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🧠 Key Insights &amp; Conclusion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  <a:endParaRPr lang="en-US" sz="2626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93534" y="7135121"/>
            <a:ext cx="1393766" cy="1324651"/>
          </a:xfrm>
          <a:custGeom>
            <a:avLst/>
            <a:gdLst/>
            <a:ahLst/>
            <a:cxnLst/>
            <a:rect l="l" t="t" r="r" b="b"/>
            <a:pathLst>
              <a:path w="1393766" h="1324651">
                <a:moveTo>
                  <a:pt x="0" y="0"/>
                </a:moveTo>
                <a:lnTo>
                  <a:pt x="1393766" y="0"/>
                </a:lnTo>
                <a:lnTo>
                  <a:pt x="1393766" y="1324651"/>
                </a:lnTo>
                <a:lnTo>
                  <a:pt x="0" y="132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27" t="-12692" r="-7353" b="-108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4027598" y="7209756"/>
            <a:ext cx="2500032" cy="2500032"/>
          </a:xfrm>
          <a:custGeom>
            <a:avLst/>
            <a:gdLst/>
            <a:ahLst/>
            <a:cxnLst/>
            <a:rect l="l" t="t" r="r" b="b"/>
            <a:pathLst>
              <a:path w="2500032" h="2500032">
                <a:moveTo>
                  <a:pt x="0" y="0"/>
                </a:moveTo>
                <a:lnTo>
                  <a:pt x="2500033" y="0"/>
                </a:lnTo>
                <a:lnTo>
                  <a:pt x="2500033" y="2500032"/>
                </a:lnTo>
                <a:lnTo>
                  <a:pt x="0" y="250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026675" y="7118478"/>
            <a:ext cx="2384522" cy="1341294"/>
          </a:xfrm>
          <a:custGeom>
            <a:avLst/>
            <a:gdLst/>
            <a:ahLst/>
            <a:cxnLst/>
            <a:rect l="l" t="t" r="r" b="b"/>
            <a:pathLst>
              <a:path w="2384522" h="1341294">
                <a:moveTo>
                  <a:pt x="0" y="0"/>
                </a:moveTo>
                <a:lnTo>
                  <a:pt x="2384522" y="0"/>
                </a:lnTo>
                <a:lnTo>
                  <a:pt x="2384522" y="1341294"/>
                </a:lnTo>
                <a:lnTo>
                  <a:pt x="0" y="1341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0373222" y="8081881"/>
            <a:ext cx="1933977" cy="938337"/>
          </a:xfrm>
          <a:custGeom>
            <a:avLst/>
            <a:gdLst/>
            <a:ahLst/>
            <a:cxnLst/>
            <a:rect l="l" t="t" r="r" b="b"/>
            <a:pathLst>
              <a:path w="1933977" h="938337">
                <a:moveTo>
                  <a:pt x="0" y="0"/>
                </a:moveTo>
                <a:lnTo>
                  <a:pt x="1933977" y="0"/>
                </a:lnTo>
                <a:lnTo>
                  <a:pt x="1933977" y="938337"/>
                </a:lnTo>
                <a:lnTo>
                  <a:pt x="0" y="938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3269224" y="7209756"/>
            <a:ext cx="1739814" cy="1341294"/>
          </a:xfrm>
          <a:custGeom>
            <a:avLst/>
            <a:gdLst/>
            <a:ahLst/>
            <a:cxnLst/>
            <a:rect l="l" t="t" r="r" b="b"/>
            <a:pathLst>
              <a:path w="1739814" h="1341294">
                <a:moveTo>
                  <a:pt x="0" y="0"/>
                </a:moveTo>
                <a:lnTo>
                  <a:pt x="1739814" y="0"/>
                </a:lnTo>
                <a:lnTo>
                  <a:pt x="1739814" y="1341293"/>
                </a:lnTo>
                <a:lnTo>
                  <a:pt x="0" y="1341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22" r="-25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5611087" y="7750122"/>
            <a:ext cx="1312551" cy="1312551"/>
          </a:xfrm>
          <a:custGeom>
            <a:avLst/>
            <a:gdLst/>
            <a:ahLst/>
            <a:cxnLst/>
            <a:rect l="l" t="t" r="r" b="b"/>
            <a:pathLst>
              <a:path w="1312551" h="1312551">
                <a:moveTo>
                  <a:pt x="0" y="0"/>
                </a:moveTo>
                <a:lnTo>
                  <a:pt x="1312550" y="0"/>
                </a:lnTo>
                <a:lnTo>
                  <a:pt x="1312550" y="1312551"/>
                </a:lnTo>
                <a:lnTo>
                  <a:pt x="0" y="1312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58" y="8638307"/>
            <a:ext cx="3627125" cy="1648693"/>
          </a:xfrm>
          <a:custGeom>
            <a:avLst/>
            <a:gdLst/>
            <a:ahLst/>
            <a:cxnLst/>
            <a:rect l="l" t="t" r="r" b="b"/>
            <a:pathLst>
              <a:path w="3627125" h="1648693">
                <a:moveTo>
                  <a:pt x="0" y="0"/>
                </a:moveTo>
                <a:lnTo>
                  <a:pt x="3627125" y="0"/>
                </a:lnTo>
                <a:lnTo>
                  <a:pt x="3627125" y="1648693"/>
                </a:lnTo>
                <a:lnTo>
                  <a:pt x="0" y="1648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33966" y="2395306"/>
            <a:ext cx="16304187" cy="539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66"/>
              </a:lnSpc>
            </a:pPr>
            <a:r>
              <a:rPr lang="en-US" sz="2616" spc="2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today’s data-driven world, the real estate sector still struggles with fragmented insights and inefficient methods to evaluate property characteristics at scale. </a:t>
            </a:r>
          </a:p>
          <a:p>
            <a:pPr algn="just">
              <a:lnSpc>
                <a:spcPts val="3663"/>
              </a:lnSpc>
            </a:pPr>
            <a:r>
              <a:rPr lang="en-US" sz="261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</a:t>
            </a:r>
          </a:p>
          <a:p>
            <a:pPr marL="565007" lvl="1" indent="-282503" algn="just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real estate data using PySpark, Spark Scala, Hive, and Power BI</a:t>
            </a:r>
          </a:p>
          <a:p>
            <a:pPr marL="565007" lvl="1" indent="-282503" algn="just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trends by property type, price, year, features, and location</a:t>
            </a:r>
          </a:p>
          <a:p>
            <a:pPr marL="565007" lvl="1" indent="-282503" algn="just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insights for strategic decision-making</a:t>
            </a:r>
          </a:p>
          <a:p>
            <a:pPr algn="just">
              <a:lnSpc>
                <a:spcPts val="3663"/>
              </a:lnSpc>
              <a:spcBef>
                <a:spcPct val="0"/>
              </a:spcBef>
            </a:pPr>
            <a:r>
              <a:rPr lang="en-US" sz="261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Challenges:</a:t>
            </a:r>
          </a:p>
          <a:p>
            <a:pPr marL="565007" lvl="1" indent="-282503" algn="just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Identifying high-value property types</a:t>
            </a:r>
          </a:p>
          <a:p>
            <a:pPr marL="565007" lvl="1" indent="-282503" algn="just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price shifts over time</a:t>
            </a:r>
          </a:p>
          <a:p>
            <a:pPr marL="565007" lvl="1" indent="-282503" algn="just">
              <a:lnSpc>
                <a:spcPts val="3663"/>
              </a:lnSpc>
              <a:spcBef>
                <a:spcPct val="0"/>
              </a:spcBef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features and locality preferences</a:t>
            </a:r>
          </a:p>
          <a:p>
            <a:pPr algn="just">
              <a:lnSpc>
                <a:spcPts val="3663"/>
              </a:lnSpc>
              <a:spcBef>
                <a:spcPct val="0"/>
              </a:spcBef>
            </a:pPr>
            <a:r>
              <a:rPr lang="en-US" sz="261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Solution:</a:t>
            </a:r>
          </a:p>
          <a:p>
            <a:pPr algn="just">
              <a:lnSpc>
                <a:spcPts val="3663"/>
              </a:lnSpc>
              <a:spcBef>
                <a:spcPct val="0"/>
              </a:spcBef>
            </a:pPr>
            <a:r>
              <a:rPr lang="en-US" sz="26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Leverage Big Data tools to turn raw property data into actionable insights.</a:t>
            </a:r>
          </a:p>
        </p:txBody>
      </p:sp>
      <p:sp>
        <p:nvSpPr>
          <p:cNvPr id="4" name="Freeform 4"/>
          <p:cNvSpPr/>
          <p:nvPr/>
        </p:nvSpPr>
        <p:spPr>
          <a:xfrm>
            <a:off x="697025" y="762184"/>
            <a:ext cx="1050399" cy="1050399"/>
          </a:xfrm>
          <a:custGeom>
            <a:avLst/>
            <a:gdLst/>
            <a:ahLst/>
            <a:cxnLst/>
            <a:rect l="l" t="t" r="r" b="b"/>
            <a:pathLst>
              <a:path w="1050399" h="1050399">
                <a:moveTo>
                  <a:pt x="0" y="0"/>
                </a:moveTo>
                <a:lnTo>
                  <a:pt x="1050400" y="0"/>
                </a:lnTo>
                <a:lnTo>
                  <a:pt x="1050400" y="1050399"/>
                </a:lnTo>
                <a:lnTo>
                  <a:pt x="0" y="105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912626" y="3354509"/>
            <a:ext cx="5346674" cy="4114800"/>
          </a:xfrm>
          <a:custGeom>
            <a:avLst/>
            <a:gdLst/>
            <a:ahLst/>
            <a:cxnLst/>
            <a:rect l="l" t="t" r="r" b="b"/>
            <a:pathLst>
              <a:path w="5346674" h="4114800">
                <a:moveTo>
                  <a:pt x="0" y="0"/>
                </a:moveTo>
                <a:lnTo>
                  <a:pt x="5346674" y="0"/>
                </a:lnTo>
                <a:lnTo>
                  <a:pt x="53466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222225" y="748903"/>
            <a:ext cx="15277269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 and 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62980" y="1707872"/>
            <a:ext cx="6716591" cy="7822980"/>
            <a:chOff x="0" y="0"/>
            <a:chExt cx="8955454" cy="10430639"/>
          </a:xfrm>
        </p:grpSpPr>
        <p:sp>
          <p:nvSpPr>
            <p:cNvPr id="3" name="Freeform 3"/>
            <p:cNvSpPr/>
            <p:nvPr/>
          </p:nvSpPr>
          <p:spPr>
            <a:xfrm>
              <a:off x="3676387" y="0"/>
              <a:ext cx="1375196" cy="1375196"/>
            </a:xfrm>
            <a:custGeom>
              <a:avLst/>
              <a:gdLst/>
              <a:ahLst/>
              <a:cxnLst/>
              <a:rect l="l" t="t" r="r" b="b"/>
              <a:pathLst>
                <a:path w="1375196" h="1375196">
                  <a:moveTo>
                    <a:pt x="0" y="0"/>
                  </a:moveTo>
                  <a:lnTo>
                    <a:pt x="1375196" y="0"/>
                  </a:lnTo>
                  <a:lnTo>
                    <a:pt x="1375196" y="1375196"/>
                  </a:lnTo>
                  <a:lnTo>
                    <a:pt x="0" y="1375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3149569" y="1809409"/>
              <a:ext cx="2544321" cy="1961520"/>
            </a:xfrm>
            <a:custGeom>
              <a:avLst/>
              <a:gdLst/>
              <a:ahLst/>
              <a:cxnLst/>
              <a:rect l="l" t="t" r="r" b="b"/>
              <a:pathLst>
                <a:path w="2544321" h="1961520">
                  <a:moveTo>
                    <a:pt x="0" y="0"/>
                  </a:moveTo>
                  <a:lnTo>
                    <a:pt x="2544320" y="0"/>
                  </a:lnTo>
                  <a:lnTo>
                    <a:pt x="2544320" y="1961520"/>
                  </a:lnTo>
                  <a:lnTo>
                    <a:pt x="0" y="1961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22" r="-2522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5" name="Group 5"/>
            <p:cNvGrpSpPr/>
            <p:nvPr/>
          </p:nvGrpSpPr>
          <p:grpSpPr>
            <a:xfrm rot="5400000">
              <a:off x="3983423" y="1526718"/>
              <a:ext cx="761125" cy="76112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8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3198882">
              <a:off x="5200946" y="3277758"/>
              <a:ext cx="1182316" cy="511778"/>
              <a:chOff x="0" y="0"/>
              <a:chExt cx="1262587" cy="5465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62587" cy="546524"/>
              </a:xfrm>
              <a:custGeom>
                <a:avLst/>
                <a:gdLst/>
                <a:ahLst/>
                <a:cxnLst/>
                <a:rect l="l" t="t" r="r" b="b"/>
                <a:pathLst>
                  <a:path w="1262587" h="546524">
                    <a:moveTo>
                      <a:pt x="1262587" y="273262"/>
                    </a:moveTo>
                    <a:lnTo>
                      <a:pt x="856187" y="0"/>
                    </a:lnTo>
                    <a:lnTo>
                      <a:pt x="856187" y="203200"/>
                    </a:lnTo>
                    <a:lnTo>
                      <a:pt x="0" y="203200"/>
                    </a:lnTo>
                    <a:lnTo>
                      <a:pt x="0" y="343324"/>
                    </a:lnTo>
                    <a:lnTo>
                      <a:pt x="856187" y="343324"/>
                    </a:lnTo>
                    <a:lnTo>
                      <a:pt x="856187" y="546524"/>
                    </a:lnTo>
                    <a:lnTo>
                      <a:pt x="1262587" y="273262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155575"/>
                <a:ext cx="1160987" cy="1877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8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7590119">
              <a:off x="2177666" y="3312831"/>
              <a:ext cx="1224081" cy="558009"/>
              <a:chOff x="0" y="0"/>
              <a:chExt cx="1209120" cy="55118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09120" cy="551189"/>
              </a:xfrm>
              <a:custGeom>
                <a:avLst/>
                <a:gdLst/>
                <a:ahLst/>
                <a:cxnLst/>
                <a:rect l="l" t="t" r="r" b="b"/>
                <a:pathLst>
                  <a:path w="1209120" h="551189">
                    <a:moveTo>
                      <a:pt x="1209120" y="275594"/>
                    </a:moveTo>
                    <a:lnTo>
                      <a:pt x="802720" y="0"/>
                    </a:lnTo>
                    <a:lnTo>
                      <a:pt x="802720" y="203200"/>
                    </a:lnTo>
                    <a:lnTo>
                      <a:pt x="0" y="203200"/>
                    </a:lnTo>
                    <a:lnTo>
                      <a:pt x="0" y="347989"/>
                    </a:lnTo>
                    <a:lnTo>
                      <a:pt x="802720" y="347989"/>
                    </a:lnTo>
                    <a:lnTo>
                      <a:pt x="802720" y="551189"/>
                    </a:lnTo>
                    <a:lnTo>
                      <a:pt x="1209120" y="275594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55575"/>
                <a:ext cx="1107520" cy="1924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8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5400000">
              <a:off x="1452657" y="5420737"/>
              <a:ext cx="864066" cy="633339"/>
              <a:chOff x="0" y="0"/>
              <a:chExt cx="812800" cy="59576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5957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95762">
                    <a:moveTo>
                      <a:pt x="812800" y="297881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92562"/>
                    </a:lnTo>
                    <a:lnTo>
                      <a:pt x="406400" y="392562"/>
                    </a:lnTo>
                    <a:lnTo>
                      <a:pt x="406400" y="595762"/>
                    </a:lnTo>
                    <a:lnTo>
                      <a:pt x="812800" y="297881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55575"/>
                <a:ext cx="711200" cy="2369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8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946164" y="4160587"/>
              <a:ext cx="2359484" cy="1144787"/>
            </a:xfrm>
            <a:custGeom>
              <a:avLst/>
              <a:gdLst/>
              <a:ahLst/>
              <a:cxnLst/>
              <a:rect l="l" t="t" r="r" b="b"/>
              <a:pathLst>
                <a:path w="2359484" h="1144787">
                  <a:moveTo>
                    <a:pt x="0" y="0"/>
                  </a:moveTo>
                  <a:lnTo>
                    <a:pt x="2359484" y="0"/>
                  </a:lnTo>
                  <a:lnTo>
                    <a:pt x="2359484" y="1144786"/>
                  </a:lnTo>
                  <a:lnTo>
                    <a:pt x="0" y="1144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353428" y="3702207"/>
              <a:ext cx="1794891" cy="1436572"/>
            </a:xfrm>
            <a:custGeom>
              <a:avLst/>
              <a:gdLst/>
              <a:ahLst/>
              <a:cxnLst/>
              <a:rect l="l" t="t" r="r" b="b"/>
              <a:pathLst>
                <a:path w="1794891" h="1436572">
                  <a:moveTo>
                    <a:pt x="0" y="0"/>
                  </a:moveTo>
                  <a:lnTo>
                    <a:pt x="1794891" y="0"/>
                  </a:lnTo>
                  <a:lnTo>
                    <a:pt x="1794891" y="1436572"/>
                  </a:lnTo>
                  <a:lnTo>
                    <a:pt x="0" y="1436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626" b="-19315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509018" y="6169440"/>
              <a:ext cx="2583570" cy="1132375"/>
            </a:xfrm>
            <a:custGeom>
              <a:avLst/>
              <a:gdLst/>
              <a:ahLst/>
              <a:cxnLst/>
              <a:rect l="l" t="t" r="r" b="b"/>
              <a:pathLst>
                <a:path w="2583570" h="1132375">
                  <a:moveTo>
                    <a:pt x="0" y="0"/>
                  </a:moveTo>
                  <a:lnTo>
                    <a:pt x="2583570" y="0"/>
                  </a:lnTo>
                  <a:lnTo>
                    <a:pt x="2583570" y="1132375"/>
                  </a:lnTo>
                  <a:lnTo>
                    <a:pt x="0" y="1132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644" t="-15921" r="-89876" b="-4522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051875"/>
              <a:ext cx="2917493" cy="1458746"/>
            </a:xfrm>
            <a:custGeom>
              <a:avLst/>
              <a:gdLst/>
              <a:ahLst/>
              <a:cxnLst/>
              <a:rect l="l" t="t" r="r" b="b"/>
              <a:pathLst>
                <a:path w="2917493" h="1458746">
                  <a:moveTo>
                    <a:pt x="0" y="0"/>
                  </a:moveTo>
                  <a:lnTo>
                    <a:pt x="2917493" y="0"/>
                  </a:lnTo>
                  <a:lnTo>
                    <a:pt x="2917493" y="1458747"/>
                  </a:lnTo>
                  <a:lnTo>
                    <a:pt x="0" y="145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21" name="Group 21"/>
            <p:cNvGrpSpPr/>
            <p:nvPr/>
          </p:nvGrpSpPr>
          <p:grpSpPr>
            <a:xfrm rot="7590119">
              <a:off x="4621689" y="5406931"/>
              <a:ext cx="1224081" cy="558009"/>
              <a:chOff x="0" y="0"/>
              <a:chExt cx="1209120" cy="55118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09120" cy="551189"/>
              </a:xfrm>
              <a:custGeom>
                <a:avLst/>
                <a:gdLst/>
                <a:ahLst/>
                <a:cxnLst/>
                <a:rect l="l" t="t" r="r" b="b"/>
                <a:pathLst>
                  <a:path w="1209120" h="551189">
                    <a:moveTo>
                      <a:pt x="1209120" y="275594"/>
                    </a:moveTo>
                    <a:lnTo>
                      <a:pt x="802720" y="0"/>
                    </a:lnTo>
                    <a:lnTo>
                      <a:pt x="802720" y="203200"/>
                    </a:lnTo>
                    <a:lnTo>
                      <a:pt x="0" y="203200"/>
                    </a:lnTo>
                    <a:lnTo>
                      <a:pt x="0" y="347989"/>
                    </a:lnTo>
                    <a:lnTo>
                      <a:pt x="802720" y="347989"/>
                    </a:lnTo>
                    <a:lnTo>
                      <a:pt x="802720" y="551189"/>
                    </a:lnTo>
                    <a:lnTo>
                      <a:pt x="1209120" y="275594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155575"/>
                <a:ext cx="1107520" cy="1924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8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6942342" y="6343540"/>
              <a:ext cx="2013112" cy="1132375"/>
            </a:xfrm>
            <a:custGeom>
              <a:avLst/>
              <a:gdLst/>
              <a:ahLst/>
              <a:cxnLst/>
              <a:rect l="l" t="t" r="r" b="b"/>
              <a:pathLst>
                <a:path w="2013112" h="1132375">
                  <a:moveTo>
                    <a:pt x="0" y="0"/>
                  </a:moveTo>
                  <a:lnTo>
                    <a:pt x="2013112" y="0"/>
                  </a:lnTo>
                  <a:lnTo>
                    <a:pt x="2013112" y="1132375"/>
                  </a:lnTo>
                  <a:lnTo>
                    <a:pt x="0" y="1132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25" name="Group 25"/>
            <p:cNvGrpSpPr/>
            <p:nvPr/>
          </p:nvGrpSpPr>
          <p:grpSpPr>
            <a:xfrm rot="3198882">
              <a:off x="6909558" y="5399040"/>
              <a:ext cx="1182316" cy="511778"/>
              <a:chOff x="0" y="0"/>
              <a:chExt cx="1262587" cy="54652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62587" cy="546524"/>
              </a:xfrm>
              <a:custGeom>
                <a:avLst/>
                <a:gdLst/>
                <a:ahLst/>
                <a:cxnLst/>
                <a:rect l="l" t="t" r="r" b="b"/>
                <a:pathLst>
                  <a:path w="1262587" h="546524">
                    <a:moveTo>
                      <a:pt x="1262587" y="273262"/>
                    </a:moveTo>
                    <a:lnTo>
                      <a:pt x="856187" y="0"/>
                    </a:lnTo>
                    <a:lnTo>
                      <a:pt x="856187" y="203200"/>
                    </a:lnTo>
                    <a:lnTo>
                      <a:pt x="0" y="203200"/>
                    </a:lnTo>
                    <a:lnTo>
                      <a:pt x="0" y="343324"/>
                    </a:lnTo>
                    <a:lnTo>
                      <a:pt x="856187" y="343324"/>
                    </a:lnTo>
                    <a:lnTo>
                      <a:pt x="856187" y="546524"/>
                    </a:lnTo>
                    <a:lnTo>
                      <a:pt x="1262587" y="273262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155575"/>
                <a:ext cx="1160987" cy="1877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8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149569" y="9064421"/>
              <a:ext cx="2428832" cy="1366218"/>
            </a:xfrm>
            <a:custGeom>
              <a:avLst/>
              <a:gdLst/>
              <a:ahLst/>
              <a:cxnLst/>
              <a:rect l="l" t="t" r="r" b="b"/>
              <a:pathLst>
                <a:path w="2428832" h="1366218">
                  <a:moveTo>
                    <a:pt x="0" y="0"/>
                  </a:moveTo>
                  <a:lnTo>
                    <a:pt x="2428832" y="0"/>
                  </a:lnTo>
                  <a:lnTo>
                    <a:pt x="2428832" y="1366218"/>
                  </a:lnTo>
                  <a:lnTo>
                    <a:pt x="0" y="1366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29" name="Group 29"/>
            <p:cNvGrpSpPr/>
            <p:nvPr/>
          </p:nvGrpSpPr>
          <p:grpSpPr>
            <a:xfrm rot="7590119">
              <a:off x="5554707" y="7889563"/>
              <a:ext cx="1224081" cy="558009"/>
              <a:chOff x="0" y="0"/>
              <a:chExt cx="1209120" cy="55118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209120" cy="551189"/>
              </a:xfrm>
              <a:custGeom>
                <a:avLst/>
                <a:gdLst/>
                <a:ahLst/>
                <a:cxnLst/>
                <a:rect l="l" t="t" r="r" b="b"/>
                <a:pathLst>
                  <a:path w="1209120" h="551189">
                    <a:moveTo>
                      <a:pt x="1209120" y="275594"/>
                    </a:moveTo>
                    <a:lnTo>
                      <a:pt x="802720" y="0"/>
                    </a:lnTo>
                    <a:lnTo>
                      <a:pt x="802720" y="203200"/>
                    </a:lnTo>
                    <a:lnTo>
                      <a:pt x="0" y="203200"/>
                    </a:lnTo>
                    <a:lnTo>
                      <a:pt x="0" y="347989"/>
                    </a:lnTo>
                    <a:lnTo>
                      <a:pt x="802720" y="347989"/>
                    </a:lnTo>
                    <a:lnTo>
                      <a:pt x="802720" y="551189"/>
                    </a:lnTo>
                    <a:lnTo>
                      <a:pt x="1209120" y="275594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55575"/>
                <a:ext cx="1107520" cy="1924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3967979" y="7773673"/>
              <a:ext cx="1077513" cy="789789"/>
              <a:chOff x="0" y="0"/>
              <a:chExt cx="812800" cy="59576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5957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95762">
                    <a:moveTo>
                      <a:pt x="812800" y="297881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92562"/>
                    </a:lnTo>
                    <a:lnTo>
                      <a:pt x="406400" y="392562"/>
                    </a:lnTo>
                    <a:lnTo>
                      <a:pt x="406400" y="595762"/>
                    </a:lnTo>
                    <a:lnTo>
                      <a:pt x="812800" y="297881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84150"/>
                <a:ext cx="711200" cy="2084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08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3198882">
              <a:off x="2238997" y="7885858"/>
              <a:ext cx="1306242" cy="565420"/>
              <a:chOff x="0" y="0"/>
              <a:chExt cx="1262587" cy="54652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262587" cy="546524"/>
              </a:xfrm>
              <a:custGeom>
                <a:avLst/>
                <a:gdLst/>
                <a:ahLst/>
                <a:cxnLst/>
                <a:rect l="l" t="t" r="r" b="b"/>
                <a:pathLst>
                  <a:path w="1262587" h="546524">
                    <a:moveTo>
                      <a:pt x="1262587" y="273262"/>
                    </a:moveTo>
                    <a:lnTo>
                      <a:pt x="856187" y="0"/>
                    </a:lnTo>
                    <a:lnTo>
                      <a:pt x="856187" y="203200"/>
                    </a:lnTo>
                    <a:lnTo>
                      <a:pt x="0" y="203200"/>
                    </a:lnTo>
                    <a:lnTo>
                      <a:pt x="0" y="343324"/>
                    </a:lnTo>
                    <a:lnTo>
                      <a:pt x="856187" y="343324"/>
                    </a:lnTo>
                    <a:lnTo>
                      <a:pt x="856187" y="546524"/>
                    </a:lnTo>
                    <a:lnTo>
                      <a:pt x="1262587" y="273262"/>
                    </a:lnTo>
                    <a:close/>
                  </a:path>
                </a:pathLst>
              </a:custGeom>
              <a:solidFill>
                <a:srgbClr val="FF6D4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55575"/>
                <a:ext cx="1160987" cy="1877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8"/>
                  </a:lnSpc>
                </a:pPr>
                <a:endParaRPr/>
              </a:p>
            </p:txBody>
          </p:sp>
        </p:grpSp>
      </p:grpSp>
      <p:sp>
        <p:nvSpPr>
          <p:cNvPr id="38" name="Freeform 38"/>
          <p:cNvSpPr/>
          <p:nvPr/>
        </p:nvSpPr>
        <p:spPr>
          <a:xfrm>
            <a:off x="170981" y="8237930"/>
            <a:ext cx="2744220" cy="2055670"/>
          </a:xfrm>
          <a:custGeom>
            <a:avLst/>
            <a:gdLst/>
            <a:ahLst/>
            <a:cxnLst/>
            <a:rect l="l" t="t" r="r" b="b"/>
            <a:pathLst>
              <a:path w="2744220" h="2055670">
                <a:moveTo>
                  <a:pt x="0" y="0"/>
                </a:moveTo>
                <a:lnTo>
                  <a:pt x="2744220" y="0"/>
                </a:lnTo>
                <a:lnTo>
                  <a:pt x="2744220" y="2055670"/>
                </a:lnTo>
                <a:lnTo>
                  <a:pt x="0" y="2055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TextBox 39"/>
          <p:cNvSpPr txBox="1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28307" y="632066"/>
            <a:ext cx="14115061" cy="73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and Big Data Architecture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189C28-85B1-9DED-1A6B-054114EED2D5}"/>
              </a:ext>
            </a:extLst>
          </p:cNvPr>
          <p:cNvSpPr txBox="1"/>
          <p:nvPr/>
        </p:nvSpPr>
        <p:spPr>
          <a:xfrm>
            <a:off x="14454013" y="1900045"/>
            <a:ext cx="479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Source</a:t>
            </a:r>
            <a:endParaRPr lang="en-IN" sz="36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B4AC82-3058-BE81-3C8A-31E92D32C4F9}"/>
              </a:ext>
            </a:extLst>
          </p:cNvPr>
          <p:cNvCxnSpPr>
            <a:cxnSpLocks/>
          </p:cNvCxnSpPr>
          <p:nvPr/>
        </p:nvCxnSpPr>
        <p:spPr>
          <a:xfrm flipV="1">
            <a:off x="9385837" y="2267588"/>
            <a:ext cx="4711163" cy="3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C44128D-B795-046C-D66E-4FF20CA86B5F}"/>
              </a:ext>
            </a:extLst>
          </p:cNvPr>
          <p:cNvSpPr txBox="1"/>
          <p:nvPr/>
        </p:nvSpPr>
        <p:spPr>
          <a:xfrm>
            <a:off x="14454013" y="5544139"/>
            <a:ext cx="370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Processing &amp; Analysis</a:t>
            </a:r>
            <a:endParaRPr lang="en-IN" sz="36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676769-31CB-AE2A-92EE-8F1623B829F5}"/>
              </a:ext>
            </a:extLst>
          </p:cNvPr>
          <p:cNvCxnSpPr>
            <a:cxnSpLocks/>
          </p:cNvCxnSpPr>
          <p:nvPr/>
        </p:nvCxnSpPr>
        <p:spPr>
          <a:xfrm flipV="1">
            <a:off x="9602209" y="3579254"/>
            <a:ext cx="4494791" cy="6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1A1F41E-5AA9-3AAE-99B1-B09048A73CEE}"/>
              </a:ext>
            </a:extLst>
          </p:cNvPr>
          <p:cNvSpPr txBox="1"/>
          <p:nvPr/>
        </p:nvSpPr>
        <p:spPr>
          <a:xfrm>
            <a:off x="14454013" y="3256088"/>
            <a:ext cx="479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Storage</a:t>
            </a:r>
            <a:endParaRPr lang="en-IN" sz="3600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375BEB-1D0C-0356-71A2-D1C9C0BC4B09}"/>
              </a:ext>
            </a:extLst>
          </p:cNvPr>
          <p:cNvCxnSpPr>
            <a:cxnSpLocks/>
          </p:cNvCxnSpPr>
          <p:nvPr/>
        </p:nvCxnSpPr>
        <p:spPr>
          <a:xfrm>
            <a:off x="10285072" y="5205410"/>
            <a:ext cx="3817292" cy="67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32E119-796D-B763-53B7-5FFE9018538E}"/>
              </a:ext>
            </a:extLst>
          </p:cNvPr>
          <p:cNvCxnSpPr>
            <a:cxnSpLocks/>
          </p:cNvCxnSpPr>
          <p:nvPr/>
        </p:nvCxnSpPr>
        <p:spPr>
          <a:xfrm flipV="1">
            <a:off x="11153221" y="6288320"/>
            <a:ext cx="2942282" cy="60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41A0CA5-BA21-E163-09FA-7481E3C5995D}"/>
              </a:ext>
            </a:extLst>
          </p:cNvPr>
          <p:cNvSpPr txBox="1"/>
          <p:nvPr/>
        </p:nvSpPr>
        <p:spPr>
          <a:xfrm>
            <a:off x="14454013" y="8712372"/>
            <a:ext cx="479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Reports</a:t>
            </a:r>
            <a:endParaRPr lang="en-IN" sz="36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3C5B1A-A61C-5562-D284-CCA65BF802F5}"/>
              </a:ext>
            </a:extLst>
          </p:cNvPr>
          <p:cNvCxnSpPr>
            <a:cxnSpLocks/>
          </p:cNvCxnSpPr>
          <p:nvPr/>
        </p:nvCxnSpPr>
        <p:spPr>
          <a:xfrm flipV="1">
            <a:off x="9602209" y="9038972"/>
            <a:ext cx="4638578" cy="2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4110" y="1800874"/>
            <a:ext cx="4555586" cy="6837652"/>
          </a:xfrm>
          <a:custGeom>
            <a:avLst/>
            <a:gdLst/>
            <a:ahLst/>
            <a:cxnLst/>
            <a:rect l="l" t="t" r="r" b="b"/>
            <a:pathLst>
              <a:path w="4555586" h="6837652">
                <a:moveTo>
                  <a:pt x="0" y="0"/>
                </a:moveTo>
                <a:lnTo>
                  <a:pt x="4555586" y="0"/>
                </a:lnTo>
                <a:lnTo>
                  <a:pt x="4555586" y="6837652"/>
                </a:lnTo>
                <a:lnTo>
                  <a:pt x="0" y="683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634341" y="479016"/>
            <a:ext cx="501931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24140" y="3488999"/>
            <a:ext cx="8772081" cy="5073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7083" lvl="1" indent="-283542" algn="l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Entry point to any Spark functionality.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  <a:endParaRPr lang="en-US" sz="2626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67083" lvl="1" indent="-283542" algn="l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Load raw data from source.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  <a:endParaRPr lang="en-US" sz="2626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67083" lvl="1" indent="-283542" algn="l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Assign meaningful column names to raw data.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  <a:endParaRPr lang="en-US" sz="2626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67083" lvl="1" indent="-283542" algn="l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Drop irrelevant features to focus on necessary ones.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  <a:endParaRPr lang="en-US" sz="2626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67083" lvl="1" indent="-283542" algn="l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Ensure uniqueness and clean redundancy.</a:t>
            </a:r>
          </a:p>
          <a:p>
            <a:pPr algn="l">
              <a:lnSpc>
                <a:spcPts val="3677"/>
              </a:lnSpc>
              <a:spcBef>
                <a:spcPct val="0"/>
              </a:spcBef>
            </a:pPr>
            <a:endParaRPr lang="en-US" sz="2626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67083" lvl="1" indent="-283542" algn="l">
              <a:lnSpc>
                <a:spcPts val="3677"/>
              </a:lnSpc>
              <a:spcBef>
                <a:spcPct val="0"/>
              </a:spcBef>
              <a:buFont typeface="Arial"/>
              <a:buChar char="•"/>
            </a:pPr>
            <a:r>
              <a:rPr lang="en-US" sz="2626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Store the clean dataset for downstream use.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3886" y="3384613"/>
            <a:ext cx="6564263" cy="1972761"/>
          </a:xfrm>
          <a:custGeom>
            <a:avLst/>
            <a:gdLst/>
            <a:ahLst/>
            <a:cxnLst/>
            <a:rect l="l" t="t" r="r" b="b"/>
            <a:pathLst>
              <a:path w="6564263" h="1972761">
                <a:moveTo>
                  <a:pt x="0" y="0"/>
                </a:moveTo>
                <a:lnTo>
                  <a:pt x="6564263" y="0"/>
                </a:lnTo>
                <a:lnTo>
                  <a:pt x="6564263" y="1972761"/>
                </a:lnTo>
                <a:lnTo>
                  <a:pt x="0" y="197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46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069755" y="1695876"/>
            <a:ext cx="5123635" cy="1337709"/>
          </a:xfrm>
          <a:custGeom>
            <a:avLst/>
            <a:gdLst/>
            <a:ahLst/>
            <a:cxnLst/>
            <a:rect l="l" t="t" r="r" b="b"/>
            <a:pathLst>
              <a:path w="5123635" h="1337709">
                <a:moveTo>
                  <a:pt x="0" y="0"/>
                </a:moveTo>
                <a:lnTo>
                  <a:pt x="5123635" y="0"/>
                </a:lnTo>
                <a:lnTo>
                  <a:pt x="5123635" y="1337710"/>
                </a:lnTo>
                <a:lnTo>
                  <a:pt x="0" y="133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8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82386" y="1695876"/>
            <a:ext cx="10843851" cy="3377473"/>
          </a:xfrm>
          <a:custGeom>
            <a:avLst/>
            <a:gdLst/>
            <a:ahLst/>
            <a:cxnLst/>
            <a:rect l="l" t="t" r="r" b="b"/>
            <a:pathLst>
              <a:path w="10843851" h="3377473">
                <a:moveTo>
                  <a:pt x="0" y="0"/>
                </a:moveTo>
                <a:lnTo>
                  <a:pt x="10843850" y="0"/>
                </a:lnTo>
                <a:lnTo>
                  <a:pt x="10843850" y="3377473"/>
                </a:lnTo>
                <a:lnTo>
                  <a:pt x="0" y="337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" r="-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67804" y="5598793"/>
            <a:ext cx="8240282" cy="4278757"/>
          </a:xfrm>
          <a:custGeom>
            <a:avLst/>
            <a:gdLst/>
            <a:ahLst/>
            <a:cxnLst/>
            <a:rect l="l" t="t" r="r" b="b"/>
            <a:pathLst>
              <a:path w="8240282" h="4278757">
                <a:moveTo>
                  <a:pt x="0" y="0"/>
                </a:moveTo>
                <a:lnTo>
                  <a:pt x="8240282" y="0"/>
                </a:lnTo>
                <a:lnTo>
                  <a:pt x="8240282" y="4278756"/>
                </a:lnTo>
                <a:lnTo>
                  <a:pt x="0" y="4278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107461" y="5598793"/>
            <a:ext cx="4496127" cy="4278757"/>
          </a:xfrm>
          <a:custGeom>
            <a:avLst/>
            <a:gdLst/>
            <a:ahLst/>
            <a:cxnLst/>
            <a:rect l="l" t="t" r="r" b="b"/>
            <a:pathLst>
              <a:path w="4496127" h="4278757">
                <a:moveTo>
                  <a:pt x="0" y="0"/>
                </a:moveTo>
                <a:lnTo>
                  <a:pt x="4496126" y="0"/>
                </a:lnTo>
                <a:lnTo>
                  <a:pt x="4496126" y="4278756"/>
                </a:lnTo>
                <a:lnTo>
                  <a:pt x="0" y="4278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2015" y="655955"/>
            <a:ext cx="1463157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Total price of subtype_of_property, subtype of property which have highest and which have  least price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35828" y="1792105"/>
            <a:ext cx="6802962" cy="1108454"/>
          </a:xfrm>
          <a:custGeom>
            <a:avLst/>
            <a:gdLst/>
            <a:ahLst/>
            <a:cxnLst/>
            <a:rect l="l" t="t" r="r" b="b"/>
            <a:pathLst>
              <a:path w="6802962" h="1108454">
                <a:moveTo>
                  <a:pt x="0" y="0"/>
                </a:moveTo>
                <a:lnTo>
                  <a:pt x="6802962" y="0"/>
                </a:lnTo>
                <a:lnTo>
                  <a:pt x="6802962" y="1108454"/>
                </a:lnTo>
                <a:lnTo>
                  <a:pt x="0" y="110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712" b="-123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34050" y="4913930"/>
            <a:ext cx="4970644" cy="5080820"/>
          </a:xfrm>
          <a:custGeom>
            <a:avLst/>
            <a:gdLst/>
            <a:ahLst/>
            <a:cxnLst/>
            <a:rect l="l" t="t" r="r" b="b"/>
            <a:pathLst>
              <a:path w="4970644" h="5080820">
                <a:moveTo>
                  <a:pt x="0" y="0"/>
                </a:moveTo>
                <a:lnTo>
                  <a:pt x="4970645" y="0"/>
                </a:lnTo>
                <a:lnTo>
                  <a:pt x="4970645" y="5080820"/>
                </a:lnTo>
                <a:lnTo>
                  <a:pt x="0" y="5080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574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735828" y="3214012"/>
            <a:ext cx="6802962" cy="1699918"/>
          </a:xfrm>
          <a:custGeom>
            <a:avLst/>
            <a:gdLst/>
            <a:ahLst/>
            <a:cxnLst/>
            <a:rect l="l" t="t" r="r" b="b"/>
            <a:pathLst>
              <a:path w="6802962" h="1699918">
                <a:moveTo>
                  <a:pt x="0" y="0"/>
                </a:moveTo>
                <a:lnTo>
                  <a:pt x="6802962" y="0"/>
                </a:lnTo>
                <a:lnTo>
                  <a:pt x="6802962" y="1699918"/>
                </a:lnTo>
                <a:lnTo>
                  <a:pt x="0" y="1699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09" r="-123684" b="-264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47347" y="1500269"/>
            <a:ext cx="9949306" cy="3270834"/>
          </a:xfrm>
          <a:custGeom>
            <a:avLst/>
            <a:gdLst/>
            <a:ahLst/>
            <a:cxnLst/>
            <a:rect l="l" t="t" r="r" b="b"/>
            <a:pathLst>
              <a:path w="9949306" h="3270834">
                <a:moveTo>
                  <a:pt x="0" y="0"/>
                </a:moveTo>
                <a:lnTo>
                  <a:pt x="9949306" y="0"/>
                </a:lnTo>
                <a:lnTo>
                  <a:pt x="9949306" y="3270835"/>
                </a:lnTo>
                <a:lnTo>
                  <a:pt x="0" y="3270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1020" y="564557"/>
            <a:ext cx="1212734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How many type of house have a open_fire and which type of house has many open_fire </a:t>
            </a:r>
          </a:p>
        </p:txBody>
      </p:sp>
      <p:sp>
        <p:nvSpPr>
          <p:cNvPr id="8" name="Freeform 8"/>
          <p:cNvSpPr/>
          <p:nvPr/>
        </p:nvSpPr>
        <p:spPr>
          <a:xfrm>
            <a:off x="7700070" y="4836627"/>
            <a:ext cx="9210172" cy="5010545"/>
          </a:xfrm>
          <a:custGeom>
            <a:avLst/>
            <a:gdLst/>
            <a:ahLst/>
            <a:cxnLst/>
            <a:rect l="l" t="t" r="r" b="b"/>
            <a:pathLst>
              <a:path w="9210172" h="5010545">
                <a:moveTo>
                  <a:pt x="0" y="0"/>
                </a:moveTo>
                <a:lnTo>
                  <a:pt x="9210172" y="0"/>
                </a:lnTo>
                <a:lnTo>
                  <a:pt x="9210172" y="5010544"/>
                </a:lnTo>
                <a:lnTo>
                  <a:pt x="0" y="501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9" t="-158" b="-301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6767" y="5488845"/>
            <a:ext cx="11947954" cy="4047369"/>
          </a:xfrm>
          <a:custGeom>
            <a:avLst/>
            <a:gdLst/>
            <a:ahLst/>
            <a:cxnLst/>
            <a:rect l="l" t="t" r="r" b="b"/>
            <a:pathLst>
              <a:path w="11947954" h="4047369">
                <a:moveTo>
                  <a:pt x="0" y="0"/>
                </a:moveTo>
                <a:lnTo>
                  <a:pt x="11947953" y="0"/>
                </a:lnTo>
                <a:lnTo>
                  <a:pt x="11947953" y="4047369"/>
                </a:lnTo>
                <a:lnTo>
                  <a:pt x="0" y="4047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379998" y="655955"/>
            <a:ext cx="1538912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Which type of houses has terrace and which type of house has no terrace and retrieve the prices</a:t>
            </a:r>
          </a:p>
        </p:txBody>
      </p:sp>
      <p:sp>
        <p:nvSpPr>
          <p:cNvPr id="4" name="Freeform 4"/>
          <p:cNvSpPr/>
          <p:nvPr/>
        </p:nvSpPr>
        <p:spPr>
          <a:xfrm>
            <a:off x="12334359" y="998680"/>
            <a:ext cx="5829485" cy="4074669"/>
          </a:xfrm>
          <a:custGeom>
            <a:avLst/>
            <a:gdLst/>
            <a:ahLst/>
            <a:cxnLst/>
            <a:rect l="l" t="t" r="r" b="b"/>
            <a:pathLst>
              <a:path w="5829485" h="4074669">
                <a:moveTo>
                  <a:pt x="0" y="0"/>
                </a:moveTo>
                <a:lnTo>
                  <a:pt x="5829485" y="0"/>
                </a:lnTo>
                <a:lnTo>
                  <a:pt x="5829485" y="4074669"/>
                </a:lnTo>
                <a:lnTo>
                  <a:pt x="0" y="4074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854" b="-675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85578" y="1662544"/>
            <a:ext cx="12716263" cy="3609563"/>
          </a:xfrm>
          <a:custGeom>
            <a:avLst/>
            <a:gdLst/>
            <a:ahLst/>
            <a:cxnLst/>
            <a:rect l="l" t="t" r="r" b="b"/>
            <a:pathLst>
              <a:path w="12716263" h="3609563">
                <a:moveTo>
                  <a:pt x="0" y="0"/>
                </a:moveTo>
                <a:lnTo>
                  <a:pt x="12716263" y="0"/>
                </a:lnTo>
                <a:lnTo>
                  <a:pt x="12716263" y="3609563"/>
                </a:lnTo>
                <a:lnTo>
                  <a:pt x="0" y="360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1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334359" y="5971928"/>
            <a:ext cx="5829485" cy="3286372"/>
          </a:xfrm>
          <a:custGeom>
            <a:avLst/>
            <a:gdLst/>
            <a:ahLst/>
            <a:cxnLst/>
            <a:rect l="l" t="t" r="r" b="b"/>
            <a:pathLst>
              <a:path w="5829485" h="3286372">
                <a:moveTo>
                  <a:pt x="0" y="0"/>
                </a:moveTo>
                <a:lnTo>
                  <a:pt x="5829485" y="0"/>
                </a:lnTo>
                <a:lnTo>
                  <a:pt x="5829485" y="3286372"/>
                </a:lnTo>
                <a:lnTo>
                  <a:pt x="0" y="3286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5735" y="491078"/>
            <a:ext cx="1725930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What are the type of sub properties in the year of 1990 and 2020 and what is the price difference between the price of 1990 and 2020</a:t>
            </a:r>
          </a:p>
        </p:txBody>
      </p:sp>
      <p:sp>
        <p:nvSpPr>
          <p:cNvPr id="4" name="Freeform 4"/>
          <p:cNvSpPr/>
          <p:nvPr/>
        </p:nvSpPr>
        <p:spPr>
          <a:xfrm>
            <a:off x="745735" y="1254348"/>
            <a:ext cx="12249977" cy="2740932"/>
          </a:xfrm>
          <a:custGeom>
            <a:avLst/>
            <a:gdLst/>
            <a:ahLst/>
            <a:cxnLst/>
            <a:rect l="l" t="t" r="r" b="b"/>
            <a:pathLst>
              <a:path w="12249977" h="2740932">
                <a:moveTo>
                  <a:pt x="0" y="0"/>
                </a:moveTo>
                <a:lnTo>
                  <a:pt x="12249977" y="0"/>
                </a:lnTo>
                <a:lnTo>
                  <a:pt x="12249977" y="2740932"/>
                </a:lnTo>
                <a:lnTo>
                  <a:pt x="0" y="274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352625" y="3277610"/>
            <a:ext cx="6116494" cy="5980690"/>
          </a:xfrm>
          <a:custGeom>
            <a:avLst/>
            <a:gdLst/>
            <a:ahLst/>
            <a:cxnLst/>
            <a:rect l="l" t="t" r="r" b="b"/>
            <a:pathLst>
              <a:path w="6116494" h="5980690">
                <a:moveTo>
                  <a:pt x="0" y="0"/>
                </a:moveTo>
                <a:lnTo>
                  <a:pt x="6116494" y="0"/>
                </a:lnTo>
                <a:lnTo>
                  <a:pt x="6116494" y="5980690"/>
                </a:lnTo>
                <a:lnTo>
                  <a:pt x="0" y="5980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9" b="-2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8700" y="4414380"/>
            <a:ext cx="9528630" cy="5109728"/>
          </a:xfrm>
          <a:custGeom>
            <a:avLst/>
            <a:gdLst/>
            <a:ahLst/>
            <a:cxnLst/>
            <a:rect l="l" t="t" r="r" b="b"/>
            <a:pathLst>
              <a:path w="9528630" h="5109728">
                <a:moveTo>
                  <a:pt x="0" y="0"/>
                </a:moveTo>
                <a:lnTo>
                  <a:pt x="9528630" y="0"/>
                </a:lnTo>
                <a:lnTo>
                  <a:pt x="9528630" y="5109729"/>
                </a:lnTo>
                <a:lnTo>
                  <a:pt x="0" y="5109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828</Words>
  <Application>Microsoft Office PowerPoint</Application>
  <PresentationFormat>Custom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Canva Sans</vt:lpstr>
      <vt:lpstr>Arial</vt:lpstr>
      <vt:lpstr>Times New Roman</vt:lpstr>
      <vt:lpstr>Raleway Bold</vt:lpstr>
      <vt:lpstr>Canva Sans Bold</vt:lpstr>
      <vt:lpstr>Raleway</vt:lpstr>
      <vt:lpstr>Calibri</vt:lpstr>
      <vt:lpstr>Balgin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Black Minimalist Real Estate Presentation</dc:title>
  <cp:lastModifiedBy>Soni, Dheeraj</cp:lastModifiedBy>
  <cp:revision>8</cp:revision>
  <dcterms:created xsi:type="dcterms:W3CDTF">2006-08-16T00:00:00Z</dcterms:created>
  <dcterms:modified xsi:type="dcterms:W3CDTF">2025-07-25T05:31:28Z</dcterms:modified>
  <dc:identifier>DAGuD9JwmnE</dc:identifier>
</cp:coreProperties>
</file>